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63" r:id="rId3"/>
    <p:sldId id="269" r:id="rId4"/>
    <p:sldId id="264" r:id="rId5"/>
    <p:sldId id="270" r:id="rId6"/>
    <p:sldId id="262" r:id="rId7"/>
    <p:sldId id="259" r:id="rId8"/>
    <p:sldId id="260" r:id="rId9"/>
    <p:sldId id="271" r:id="rId10"/>
    <p:sldId id="272" r:id="rId11"/>
    <p:sldId id="273" r:id="rId12"/>
    <p:sldId id="274" r:id="rId13"/>
    <p:sldId id="266" r:id="rId14"/>
    <p:sldId id="258" r:id="rId15"/>
    <p:sldId id="275" r:id="rId16"/>
    <p:sldId id="277" r:id="rId17"/>
    <p:sldId id="276" r:id="rId18"/>
    <p:sldId id="278" r:id="rId19"/>
    <p:sldId id="261" r:id="rId20"/>
    <p:sldId id="27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  <a:srgbClr val="719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B030176-6C8D-C1B1-E563-8D0718900448}" v="203" dt="2025-09-15T13:32:28.258"/>
    <p1510:client id="{FCF6BE5C-CD6C-B90E-6ECF-9CF9B800DF7A}" v="54" dt="2025-09-15T14:02:50.5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466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Set the vibe: quick, practical, not a lecture. Goal: help you keep your freedom and stay safe.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CC65F-15F0-F9A0-351A-30D23CB90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B7A1F8-4869-D867-5CBC-448C2C49A3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5FAC34C-D1C3-FA4B-5E10-7B5833280D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Keep this fast—ask the room quick: which one surprises people most? Mention school zone times posted.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98427B-A79E-AC61-13D4-B0B5FAB770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5132457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631D5E-D49E-FB1E-91B0-EBA16667A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691344-AB12-734F-9F5D-2224BA4A6DD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BF4E6FE-541C-8631-E943-FEBEDEC60D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Keep this fast—ask the room quick: which one surprises people most? Mention school zone times posted.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4FAE27-EDF6-7A7E-6411-5431F1FF36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364011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42D51-E97B-73BB-1CDA-BF1978E47A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EBBCB3D-EB80-174D-5AC2-048FF529F53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3B79E3-6489-95D7-971D-D079727AA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Keep this fast—ask the room quick: which one surprises people most? Mention school zone times posted.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145147-2777-0F54-B94B-E294582E76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6700444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Short, clear checklist. Mention insurance questions go to parents after.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Use hand signals for who goes first at a 4‑way. Stress the median exception for buses.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7F149-9868-380D-443F-E301A74DC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750F5B6-0F1B-2D0E-29BF-BAA4066D62B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012A660-5713-8FFB-2D24-6116967CD3C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Use hand signals for who goes first at a 4‑way. Stress the median exception for buses.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B7CAE1-5D44-2AF7-BD5E-B82EB531EE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5802266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CDE31-0AC2-66BD-FB5A-EB878FA71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33E22F-D435-2B21-1018-5EB5C7B352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818720-4B92-3A53-BC9E-50B6FC2DE6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Use hand signals for who goes first at a 4‑way. Stress the median exception for buses.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3B6DDD-6F6D-EC44-15A3-9641D9DE2D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88197452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96849D-321F-264A-2430-BA167B19E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A73823-A7FC-E1EC-49EA-42B14D1B644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DC7C41-FE79-BC17-16BC-E3E56E9BD6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Use hand signals for who goes first at a 4‑way. Stress the median exception for buses.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E753E-A0F4-13AE-6624-E5305C649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1896537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341C5-9010-B82F-4E5C-488CD09122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5F662F3-07A1-EAEE-C976-C40D6907ED4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9A4ED4-FAB6-A176-625A-7A43314A4E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Use hand signals for who goes first at a 4‑way. Stress the median exception for buses.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C87FE3-B697-6843-6475-0F63F3800D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5984344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Offer two promises: don’t ride with an impaired driver; call for help anytime.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Simple ladder: CP → D → C. Remind: practice hours and night driving matter.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7DE27A-AB19-7B5F-4704-E875E5233B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04814C-A3AE-9EC1-F733-4BCDF4684B7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6B08510-5077-9FFA-31E4-F860BB747F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Set the vibe: quick, practical, not a lecture. Goal: help you keep your freedom and stay safe.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973D91-EE5F-8B43-D15C-5C7F6C93DE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150901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1B6BB6-CED4-22DE-A888-0233033FED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D5F477-86BF-B162-3599-DE93D8A3882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F17D1A-F3E5-FE19-A339-3B2D68A59E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Simple ladder: CP → D → C. Remind: practice hours and night driving matter.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072BC0-DD25-32EA-B17A-E2D8F599A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22543829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Timeline on fingers helps. These are non‑family friends.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0F7771-65C1-6E4F-7616-8DCC5C5051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D0A7919-CE36-2CDB-97CE-F27A6DF675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4810BE9-CF77-2343-03F2-3975441D56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Simple ladder: CP → D → C. Remind: practice hours and night driving matter.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F8FF78-0F41-888C-68CD-F1464C5920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250360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Quick demo with a backpack or water bottle as a ‘projectile’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Demonstrate a 3‑second count with a volunteer. Left‑turn rule saves crashes.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Hands‑Free Georgia in plain words. Glovebox trick works. Parents too.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09C4A-DA5A-8A91-EA62-17392F272F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097C8C-40DA-26DF-7A07-B493EB50BA3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1782DF-FEEB-53E2-42AD-FDDE2658BE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t>Keep this fast—ask the room quick: which one surprises people most? Mention school zone times posted.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E734E-DABE-C0B2-C848-B97D2F269B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</p:sp>
    </p:spTree>
    <p:extLst>
      <p:ext uri="{BB962C8B-B14F-4D97-AF65-F5344CB8AC3E}">
        <p14:creationId xmlns:p14="http://schemas.microsoft.com/office/powerpoint/2010/main" val="301582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5264"/>
            <a:ext cx="7772400" cy="3307557"/>
          </a:xfrm>
        </p:spPr>
        <p:txBody>
          <a:bodyPr>
            <a:noAutofit/>
          </a:bodyPr>
          <a:lstStyle/>
          <a:p>
            <a:b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</a:br>
            <a:br>
              <a:rPr lang="en-US" sz="4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Get</a:t>
            </a:r>
            <a: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Your License</a:t>
            </a:r>
            <a:b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Keep Your License</a:t>
            </a:r>
            <a:endParaRPr sz="4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64311"/>
            <a:ext cx="6400800" cy="1752600"/>
          </a:xfrm>
        </p:spPr>
        <p:txBody>
          <a:bodyPr/>
          <a:lstStyle/>
          <a:p>
            <a:r>
              <a:rPr i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Georgia Teen Driving Safety — Students &amp; Parents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ADD4B9-6842-C06B-3CD3-9A9B8C71E28E}"/>
              </a:ext>
            </a:extLst>
          </p:cNvPr>
          <p:cNvSpPr txBox="1"/>
          <p:nvPr/>
        </p:nvSpPr>
        <p:spPr>
          <a:xfrm>
            <a:off x="3636169" y="6143625"/>
            <a:ext cx="4970528" cy="369332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Presented by The Millar Law Firm – Jonesboro, GA</a:t>
            </a: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7F7AF84E-10EF-2E98-2396-EC1930C4D4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230" y="-223885"/>
            <a:ext cx="5259050" cy="193429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A313AC-194C-1C9A-EBB4-8B9495B57D78}"/>
              </a:ext>
            </a:extLst>
          </p:cNvPr>
          <p:cNvSpPr txBox="1">
            <a:spLocks/>
          </p:cNvSpPr>
          <p:nvPr/>
        </p:nvSpPr>
        <p:spPr>
          <a:xfrm>
            <a:off x="688298" y="360779"/>
            <a:ext cx="7772400" cy="33075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 Smart!</a:t>
            </a:r>
            <a:endParaRPr lang="en-US" sz="54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4F0D9-CAFC-69C4-47F4-C9A42C6596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BEAC5-0948-433F-CBEC-CA6301E41A1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Signs You’ll See </a:t>
            </a: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Everywhere</a:t>
            </a:r>
            <a:endParaRPr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6F70ED-89DF-02F0-6FBC-56FE449EE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3050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Speed Limit &amp; School Zone </a:t>
            </a:r>
            <a:endParaRPr lang="en-US" sz="36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t>(watch the flashing times)</a:t>
            </a:r>
            <a:endParaRPr lang="en-US"/>
          </a:p>
          <a:p>
            <a:pPr marL="0" indent="0">
              <a:buNone/>
            </a:pPr>
            <a:endParaRPr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DF6A0-C14C-E179-F551-AF9F2E92E1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099" y="2800658"/>
            <a:ext cx="7087214" cy="3871295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119768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7DC319-88F9-E36D-8970-FA9BA1E5E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F7A023-7DD3-09BC-8D0F-6C5A4361825C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Signs You’ll See </a:t>
            </a: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Everywhere</a:t>
            </a:r>
            <a:endParaRPr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FDB54-CB66-2091-0F40-F5DA4FAF48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t>No Turn on Red (look for the sign)</a:t>
            </a:r>
          </a:p>
          <a:p>
            <a:pPr marL="0" indent="0"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1CE60C-DBA4-7F25-3FBF-13775919B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55" y="2241220"/>
            <a:ext cx="4862072" cy="27594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D4EAA9-8C7E-649F-771A-9359431AA2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32905" y="3581387"/>
            <a:ext cx="4543687" cy="30019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823183F-8C5B-7579-1D19-09E6DBFAD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70" y="4743451"/>
            <a:ext cx="2795058" cy="18399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8401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61AD1-C571-C63A-C878-DB46A4478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AA66-18E5-848D-5C57-E8756E40F364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Signs You’ll See </a:t>
            </a: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Everywhere</a:t>
            </a:r>
            <a:endParaRPr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AAC703-914B-4587-73D7-FE843CE39ACC}"/>
              </a:ext>
            </a:extLst>
          </p:cNvPr>
          <p:cNvSpPr>
            <a:spLocks noGrp="1"/>
          </p:cNvSpPr>
          <p:nvPr>
            <p:ph idx="1"/>
          </p:nvPr>
        </p:nvSpPr>
        <p:spPr>
          <a:solidFill>
            <a:srgbClr val="C00000"/>
          </a:solidFill>
        </p:spPr>
        <p:txBody>
          <a:bodyPr/>
          <a:lstStyle/>
          <a:p>
            <a:pPr marL="0" indent="0" algn="ctr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for Pedestrian in Crosswalk</a:t>
            </a:r>
          </a:p>
          <a:p>
            <a:pPr marL="0" indent="0" algn="ctr">
              <a:buNone/>
            </a:pPr>
            <a:endParaRPr lang="en-US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3440DB0-D1D3-0CA3-1B47-B7A45A342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692" y="2416188"/>
            <a:ext cx="6831065" cy="3709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11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3195"/>
            <a:ext cx="8229600" cy="1143000"/>
          </a:xfrm>
          <a:solidFill>
            <a:srgbClr val="FF0000"/>
          </a:solidFill>
        </p:spPr>
        <p:txBody>
          <a:bodyPr/>
          <a:lstStyle/>
          <a:p>
            <a:r>
              <a:rPr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Fender‑Bender? Do This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500189"/>
            <a:ext cx="8229599" cy="5100636"/>
          </a:xfrm>
          <a:solidFill>
            <a:srgbClr val="002060"/>
          </a:solidFill>
        </p:spPr>
        <p:txBody>
          <a:bodyPr/>
          <a:lstStyle/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Check for injuries &amp; call 911</a:t>
            </a:r>
          </a:p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Move to a safe spot</a:t>
            </a:r>
          </a:p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Swap info &amp; take pics</a:t>
            </a:r>
          </a:p>
          <a:p>
            <a:r>
              <a: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 a parent/guardian</a:t>
            </a:r>
          </a:p>
        </p:txBody>
      </p:sp>
      <p:sp>
        <p:nvSpPr>
          <p:cNvPr id="6" name="AutoShape 2">
            <a:extLst>
              <a:ext uri="{FF2B5EF4-FFF2-40B4-BE49-F238E27FC236}">
                <a16:creationId xmlns:a16="http://schemas.microsoft.com/office/drawing/2014/main" id="{BAEA3226-4F5D-7302-FE4C-40395D1CC7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522214-E31F-DC95-DC9C-9284D8822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237" y="4180329"/>
            <a:ext cx="6035563" cy="222523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9252E43-448A-747F-AAA7-73A241DFD211}"/>
              </a:ext>
            </a:extLst>
          </p:cNvPr>
          <p:cNvSpPr/>
          <p:nvPr/>
        </p:nvSpPr>
        <p:spPr>
          <a:xfrm>
            <a:off x="5736430" y="1578769"/>
            <a:ext cx="2846333" cy="2689050"/>
          </a:xfrm>
          <a:prstGeom prst="round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DON’T LEAVE THE SCENE</a:t>
            </a:r>
          </a:p>
          <a:p>
            <a:pPr algn="ctr"/>
            <a:endParaRPr lang="en-US" u="sng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US" u="sng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21</a:t>
            </a:r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6 month or 12 month suspension</a:t>
            </a:r>
          </a:p>
          <a:p>
            <a:pPr algn="ctr"/>
            <a:endParaRPr lang="en-US"/>
          </a:p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 Drivers:  </a:t>
            </a:r>
          </a:p>
          <a:p>
            <a:pPr algn="ctr"/>
            <a:r>
              <a:rPr lang="en-US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Charges range from misdemeanor to felony.</a:t>
            </a:r>
          </a:p>
          <a:p>
            <a:pPr algn="ctr"/>
            <a:endParaRPr lang="en-US"/>
          </a:p>
        </p:txBody>
      </p:sp>
      <p:pic>
        <p:nvPicPr>
          <p:cNvPr id="5" name="Picture 4" descr="A close up of a business card&#10;&#10;AI-generated content may be incorrect.">
            <a:extLst>
              <a:ext uri="{FF2B5EF4-FFF2-40B4-BE49-F238E27FC236}">
                <a16:creationId xmlns:a16="http://schemas.microsoft.com/office/drawing/2014/main" id="{CAF5EFE6-6C26-01E1-7ACD-89A0524E4A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9126" y="4909434"/>
            <a:ext cx="1974174" cy="133631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Rules That Trip People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sz="40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4‑Way Stop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35D8DC-25B6-6973-536E-9A67CC5A7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3968" y="2438989"/>
            <a:ext cx="6937709" cy="3687174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037828-090D-81F1-B1F9-DAE346439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5064" y="2499805"/>
            <a:ext cx="1996613" cy="7011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3D4463-194C-885B-ADE7-21FCB3420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694290"/>
            <a:ext cx="2007394" cy="1611029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144A8E2-AF67-EEFC-8225-01526585013B}"/>
              </a:ext>
            </a:extLst>
          </p:cNvPr>
          <p:cNvSpPr/>
          <p:nvPr/>
        </p:nvSpPr>
        <p:spPr>
          <a:xfrm>
            <a:off x="7021051" y="4700589"/>
            <a:ext cx="2007394" cy="198596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tie → </a:t>
            </a:r>
          </a:p>
          <a:p>
            <a:pPr algn="ctr"/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driver on the right goes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ED4A78-8CA1-DD76-3160-62FD627990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88B1B-29AB-F686-B375-499905B11936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Rules That Trip People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DCBE-4FB9-D073-66E1-5D4B6B31E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50231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t>Roundabouts: yield to cars already in the circle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D970CC-68EA-D910-B9F1-375E709308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21" y="2768784"/>
            <a:ext cx="2887636" cy="30548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E08BBD2-0C57-46B7-612B-20DC33ED2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6037" y="2933811"/>
            <a:ext cx="5222343" cy="272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1972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FA4AB1-6F4F-B744-E0B0-11337BBE1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92669-E6F0-9BD8-2BB1-5D9C80BD1A09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Rules That Trip People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1824E7-03E8-61E7-F7B7-56248EE7E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182" y="2187079"/>
            <a:ext cx="5913632" cy="36731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A21AA2-2B2C-9CE7-C082-9ADA2657E1A0}"/>
              </a:ext>
            </a:extLst>
          </p:cNvPr>
          <p:cNvSpPr txBox="1"/>
          <p:nvPr/>
        </p:nvSpPr>
        <p:spPr>
          <a:xfrm>
            <a:off x="-1" y="5987535"/>
            <a:ext cx="914399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dashed = pass when clear   solid = don’t pass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0E3B54-9D64-3032-7BFA-412E84F2CA41}"/>
              </a:ext>
            </a:extLst>
          </p:cNvPr>
          <p:cNvSpPr txBox="1"/>
          <p:nvPr/>
        </p:nvSpPr>
        <p:spPr>
          <a:xfrm>
            <a:off x="0" y="1417638"/>
            <a:ext cx="9143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Lane Lines</a:t>
            </a:r>
          </a:p>
        </p:txBody>
      </p:sp>
    </p:spTree>
    <p:extLst>
      <p:ext uri="{BB962C8B-B14F-4D97-AF65-F5344CB8AC3E}">
        <p14:creationId xmlns:p14="http://schemas.microsoft.com/office/powerpoint/2010/main" val="3077675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F8C68-B0FD-2FAF-68F3-E5FFA1165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7A136-63CA-52EA-1257-CD31CF1017DA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Rules That Trip People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D0C98-4043-CE94-6AFD-CD969FC663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t>School Bus: red flashers = stop</a:t>
            </a:r>
            <a:endParaRPr lang="en-US"/>
          </a:p>
          <a:p>
            <a:pPr marL="0" indent="0" algn="ctr"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BCD353-5BEF-C47A-5243-8902CF0EF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5184" y="2278856"/>
            <a:ext cx="5353632" cy="424338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3BA57C-D88C-6F9C-88AB-19975AC801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475" y="3825210"/>
            <a:ext cx="484741" cy="43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550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F63B65-1C62-CEDD-2ECF-EE36760A7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2FFF7-20C8-C85C-E150-2A6789D1BC2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70C0"/>
          </a:solidFill>
          <a:ln>
            <a:solidFill>
              <a:srgbClr val="0070C0"/>
            </a:solidFill>
          </a:ln>
        </p:spPr>
        <p:txBody>
          <a:bodyPr/>
          <a:lstStyle/>
          <a:p>
            <a:r>
              <a:rPr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Traffic Rules That Trip People 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81DA1-C471-54A5-5E3C-B6DE907643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t>School Bus: red flashers = stop</a:t>
            </a:r>
            <a:endParaRPr lang="en-US"/>
          </a:p>
          <a:p>
            <a:pPr marL="0" indent="0" algn="ctr"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601E36-7E07-3DA4-E1C8-94A144D9F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525" y="2353285"/>
            <a:ext cx="5318870" cy="423007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14C2AFE-ECDD-36B8-E320-3C318D009F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9204" y="2996535"/>
            <a:ext cx="484741" cy="432465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7B6B22C9-5AC8-FF93-DA9A-58A9BA653408}"/>
              </a:ext>
            </a:extLst>
          </p:cNvPr>
          <p:cNvSpPr/>
          <p:nvPr/>
        </p:nvSpPr>
        <p:spPr>
          <a:xfrm>
            <a:off x="6343650" y="2996535"/>
            <a:ext cx="2500829" cy="1689765"/>
          </a:xfrm>
          <a:prstGeom prst="wedgeRoundRectCallout">
            <a:avLst>
              <a:gd name="adj1" fmla="val -66252"/>
              <a:gd name="adj2" fmla="val 70533"/>
              <a:gd name="adj3" fmla="val 16667"/>
            </a:avLst>
          </a:prstGeom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Unless there is a divided highway </a:t>
            </a:r>
          </a:p>
          <a:p>
            <a:pPr algn="ctr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</a:p>
          <a:p>
            <a:pPr algn="ctr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median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359321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1143000"/>
          </a:xfrm>
        </p:spPr>
        <p:txBody>
          <a:bodyPr/>
          <a:lstStyle/>
          <a:p>
            <a:r>
              <a:t>Impaired Driving: Zero Is the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1731"/>
            <a:ext cx="8229600" cy="39830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t>Alcohol, weed, meds = </a:t>
            </a:r>
            <a:r>
              <a:rPr lang="en-US"/>
              <a:t>Don't Drive !</a:t>
            </a: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81C5C1-9E66-BC3C-1F05-167C37A62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611" y="3090363"/>
            <a:ext cx="7034101" cy="265321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912DDAF-770E-70C5-7E06-288ED9BC7B99}"/>
              </a:ext>
            </a:extLst>
          </p:cNvPr>
          <p:cNvSpPr/>
          <p:nvPr/>
        </p:nvSpPr>
        <p:spPr>
          <a:xfrm>
            <a:off x="5043487" y="1210469"/>
            <a:ext cx="2943225" cy="10501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.02 = LESS than one drink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0B0FE4-EC62-96D5-6E97-00B1E22638AE}"/>
              </a:ext>
            </a:extLst>
          </p:cNvPr>
          <p:cNvSpPr txBox="1"/>
          <p:nvPr/>
        </p:nvSpPr>
        <p:spPr>
          <a:xfrm>
            <a:off x="952611" y="6029364"/>
            <a:ext cx="7034101" cy="523220"/>
          </a:xfrm>
          <a:prstGeom prst="rect">
            <a:avLst/>
          </a:prstGeom>
          <a:solidFill>
            <a:srgbClr val="FFCC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/>
              <a:t>Have a ride plan—no questions asked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62B390-8AC3-4890-61D7-8A3D1B40D998}"/>
              </a:ext>
            </a:extLst>
          </p:cNvPr>
          <p:cNvSpPr/>
          <p:nvPr/>
        </p:nvSpPr>
        <p:spPr>
          <a:xfrm>
            <a:off x="952611" y="1210470"/>
            <a:ext cx="2878931" cy="1050131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Under 21</a:t>
            </a:r>
          </a:p>
          <a:p>
            <a:pPr algn="ctr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.02 is basically zero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3789"/>
            <a:ext cx="8229600" cy="1143000"/>
          </a:xfrm>
        </p:spPr>
        <p:txBody>
          <a:bodyPr/>
          <a:lstStyle/>
          <a:p>
            <a:r>
              <a:t>Georgia: How To Get Your License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88" y="3464117"/>
            <a:ext cx="8229600" cy="2764631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sz="4800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Learner</a:t>
            </a:r>
            <a:r>
              <a:rPr lang="en-US" sz="4800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’s Permit (CP</a:t>
            </a:r>
            <a:r>
              <a:rPr sz="4800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): </a:t>
            </a:r>
            <a:endParaRPr lang="en-US" sz="4800" u="sng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>
                <a:solidFill>
                  <a:srgbClr val="002060"/>
                </a:solidFill>
              </a:rPr>
              <a:t>Apply at </a:t>
            </a:r>
            <a:r>
              <a:rPr>
                <a:solidFill>
                  <a:srgbClr val="002060"/>
                </a:solidFill>
              </a:rPr>
              <a:t>age 15</a:t>
            </a:r>
            <a:endParaRPr lang="en-US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>
                <a:solidFill>
                  <a:srgbClr val="002060"/>
                </a:solidFill>
              </a:rPr>
              <a:t>Proof of School Enrollment (DS-1)</a:t>
            </a:r>
          </a:p>
          <a:p>
            <a:pPr marL="0" indent="0" algn="ctr">
              <a:buNone/>
            </a:pPr>
            <a:r>
              <a:rPr lang="en-US">
                <a:solidFill>
                  <a:srgbClr val="002060"/>
                </a:solidFill>
              </a:rPr>
              <a:t>Road Rules / Road Sign Test</a:t>
            </a:r>
          </a:p>
          <a:p>
            <a:pPr marL="0" indent="0" algn="ctr">
              <a:buNone/>
            </a:pPr>
            <a:r>
              <a:rPr>
                <a:solidFill>
                  <a:srgbClr val="002060"/>
                </a:solidFill>
              </a:rPr>
              <a:t>21+ adult rides up front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E8984D-9B94-476F-3FE5-CEF736850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3344" y="1090023"/>
            <a:ext cx="3677311" cy="2237794"/>
          </a:xfrm>
          <a:prstGeom prst="rect">
            <a:avLst/>
          </a:prstGeom>
        </p:spPr>
      </p:pic>
      <p:pic>
        <p:nvPicPr>
          <p:cNvPr id="7" name="Picture 6" descr="A close up of a business card&#10;&#10;AI-generated content may be incorrect.">
            <a:extLst>
              <a:ext uri="{FF2B5EF4-FFF2-40B4-BE49-F238E27FC236}">
                <a16:creationId xmlns:a16="http://schemas.microsoft.com/office/drawing/2014/main" id="{254149F4-2B56-5412-4836-12C2A6907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257" y="5171762"/>
            <a:ext cx="1886732" cy="143624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1524C-E1E7-E3BB-2726-E913937DA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842AB-8281-EBB3-A219-96A83E381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420" y="1769856"/>
            <a:ext cx="6023549" cy="1433787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  <a:cs typeface="Calibri"/>
              </a:rPr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EEC9BD-7027-5666-49AD-123B93D01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7174" y="3015328"/>
            <a:ext cx="5401455" cy="122794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Scan the QR code to</a:t>
            </a:r>
            <a:endParaRPr lang="en-US" sz="3600">
              <a:ea typeface="Calibri"/>
              <a:cs typeface="Calibri"/>
            </a:endParaRPr>
          </a:p>
          <a:p>
            <a:pPr algn="l"/>
            <a:r>
              <a:rPr lang="en-US" sz="36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download this presentation</a:t>
            </a:r>
            <a:endParaRPr lang="en-US" sz="36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</p:txBody>
      </p:sp>
      <p:pic>
        <p:nvPicPr>
          <p:cNvPr id="5" name="Picture 4" descr="A close up of a logo&#10;&#10;AI-generated content may be incorrect.">
            <a:extLst>
              <a:ext uri="{FF2B5EF4-FFF2-40B4-BE49-F238E27FC236}">
                <a16:creationId xmlns:a16="http://schemas.microsoft.com/office/drawing/2014/main" id="{247A1F83-C782-8ECC-D2B7-5F26215F51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6230" y="-223885"/>
            <a:ext cx="5259050" cy="193429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960AA83C-BB5A-846C-0B45-C4C4A71DFD1D}"/>
              </a:ext>
            </a:extLst>
          </p:cNvPr>
          <p:cNvSpPr txBox="1">
            <a:spLocks/>
          </p:cNvSpPr>
          <p:nvPr/>
        </p:nvSpPr>
        <p:spPr>
          <a:xfrm>
            <a:off x="3997376" y="5353794"/>
            <a:ext cx="6400800" cy="17526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770-400-0000</a:t>
            </a:r>
            <a:endParaRPr lang="en-US" sz="30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  <a:p>
            <a:r>
              <a:rPr lang="en-US" sz="3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AtlantaAdvocate.com </a:t>
            </a:r>
            <a:endParaRPr lang="en-US" sz="30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Calibri"/>
              <a:cs typeface="Calibri"/>
            </a:endParaRPr>
          </a:p>
        </p:txBody>
      </p:sp>
      <p:pic>
        <p:nvPicPr>
          <p:cNvPr id="4" name="Picture 3" descr="A group of people in suits and ties&#10;&#10;AI-generated content may be incorrect.">
            <a:extLst>
              <a:ext uri="{FF2B5EF4-FFF2-40B4-BE49-F238E27FC236}">
                <a16:creationId xmlns:a16="http://schemas.microsoft.com/office/drawing/2014/main" id="{C756C7A2-BF90-CAA8-13A6-5D09283AF2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2292" b="347"/>
          <a:stretch>
            <a:fillRect/>
          </a:stretch>
        </p:blipFill>
        <p:spPr>
          <a:xfrm>
            <a:off x="37477" y="4695668"/>
            <a:ext cx="5408950" cy="2166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196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574A8-E47E-5739-18F0-F3A29337C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1ACC9-C0D2-F6BF-F5A7-7DC713A0CF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789"/>
            <a:ext cx="8229600" cy="1143000"/>
          </a:xfrm>
        </p:spPr>
        <p:txBody>
          <a:bodyPr/>
          <a:lstStyle/>
          <a:p>
            <a:r>
              <a:t>Georgia: How To Get Your License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3C42D9-BB0E-F5B1-8322-0805D1BE8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3056924"/>
            <a:ext cx="8229600" cy="3393882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</a:rPr>
              <a:t>Provisional License:  “Class D”</a:t>
            </a:r>
          </a:p>
          <a:p>
            <a:pPr marL="0" indent="0" algn="ctr">
              <a:buNone/>
            </a:pPr>
            <a:endParaRPr lang="en-US" sz="380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 must be 16 (under 18)</a:t>
            </a:r>
          </a:p>
          <a:p>
            <a:pPr marL="0" indent="0" algn="ctr">
              <a:buNone/>
            </a:pP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Conditional Permit for 1 year (&amp; a day)</a:t>
            </a:r>
          </a:p>
          <a:p>
            <a:pPr marL="0" indent="0" algn="ctr">
              <a:buNone/>
            </a:pP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ADAP Completion Certificate</a:t>
            </a:r>
          </a:p>
          <a:p>
            <a:pPr marL="0" indent="0" algn="ctr">
              <a:buNone/>
            </a:pP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hours supervised / 6 at night</a:t>
            </a:r>
          </a:p>
          <a:p>
            <a:pPr marL="0" indent="0">
              <a:buNone/>
            </a:pPr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47A1C-65EA-9FB1-7753-CF9D6A534A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8300" y="1125776"/>
            <a:ext cx="3467400" cy="180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897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C00000"/>
          </a:solidFill>
          <a:ln w="28575">
            <a:solidFill>
              <a:srgbClr val="FFC000"/>
            </a:solidFill>
          </a:ln>
        </p:spPr>
        <p:txBody>
          <a:bodyPr/>
          <a:lstStyle/>
          <a:p>
            <a:r>
              <a:rPr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D Rules (Know These)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557463"/>
          </a:xfrm>
        </p:spPr>
        <p:txBody>
          <a:bodyPr/>
          <a:lstStyle/>
          <a:p>
            <a:pPr algn="ctr"/>
            <a:r>
              <a: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driving 12:00–5:00 a.m.</a:t>
            </a:r>
          </a:p>
          <a:p>
            <a:pPr algn="ctr"/>
            <a:r>
              <a: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 0–6: family only</a:t>
            </a:r>
          </a:p>
          <a:p>
            <a:pPr algn="ctr"/>
            <a:r>
              <a: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Months 7–12: one friend under 21</a:t>
            </a:r>
          </a:p>
          <a:p>
            <a:pPr algn="ctr"/>
            <a:r>
              <a:rPr b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After 12 months: up to three under 21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D24AAD-2C74-702C-BC4D-731CF53D8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4707" y="4092729"/>
            <a:ext cx="3334586" cy="22009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49EB5-AB80-5B8B-4374-841DF68A3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C4EE-5625-840E-A811-8E27608D8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3789"/>
            <a:ext cx="8229600" cy="1143000"/>
          </a:xfrm>
        </p:spPr>
        <p:txBody>
          <a:bodyPr/>
          <a:lstStyle/>
          <a:p>
            <a:r>
              <a:t>Georgia: How To Get Your License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9B3EB-18E7-6892-A9ED-41DEA31E3E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509" y="1262417"/>
            <a:ext cx="8229600" cy="3393882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n-US" sz="47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00FF00"/>
                </a:highlight>
              </a:rPr>
              <a:t>FULL License:  “Class C”</a:t>
            </a:r>
          </a:p>
          <a:p>
            <a:pPr marL="0" indent="0" algn="ctr">
              <a:buNone/>
            </a:pPr>
            <a:endParaRPr lang="en-US" sz="33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Trade in </a:t>
            </a:r>
            <a:r>
              <a:rPr lang="en-US" sz="3300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D</a:t>
            </a: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Wingdings" panose="05000000000000000000" pitchFamily="2" charset="2"/>
              </a:rPr>
              <a:t></a:t>
            </a: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Age 18 + No violations</a:t>
            </a:r>
          </a:p>
          <a:p>
            <a:pPr marL="0" indent="0" algn="ctr">
              <a:buNone/>
            </a:pPr>
            <a:endParaRPr lang="en-US" sz="33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3300" u="sng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 PRIOR D</a:t>
            </a:r>
          </a:p>
          <a:p>
            <a:pPr marL="0" indent="0" algn="ctr">
              <a:buNone/>
            </a:pP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Test directly (road &amp; knowledge) and certify 40/6 </a:t>
            </a:r>
          </a:p>
          <a:p>
            <a:pPr marL="0" indent="0" algn="ctr">
              <a:buNone/>
            </a:pP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</a:t>
            </a:r>
          </a:p>
          <a:p>
            <a:pPr marL="0" indent="0" algn="ctr">
              <a:buNone/>
            </a:pPr>
            <a:r>
              <a:rPr lang="en-US" sz="33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Learners Permit + 40/6 &amp; road test at 18</a:t>
            </a:r>
          </a:p>
          <a:p>
            <a:pPr marL="0" indent="0" algn="ctr">
              <a:buNone/>
            </a:pPr>
            <a:endParaRPr lang="en-US" sz="33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>
              <a:buNone/>
            </a:pPr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E95B5C-DCBA-5663-E5B4-9ED1A3E0D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509" y="4671928"/>
            <a:ext cx="2118544" cy="1943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08812C-E752-E20E-0BE0-6467805707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253" y="4740010"/>
            <a:ext cx="2118544" cy="194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31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9978"/>
            <a:ext cx="8229600" cy="1143000"/>
          </a:xfrm>
        </p:spPr>
        <p:txBody>
          <a:bodyPr/>
          <a:lstStyle/>
          <a:p>
            <a:r>
              <a:t>Seat Belts &amp; Safety Tips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644" y="3429000"/>
            <a:ext cx="8229600" cy="2207419"/>
          </a:xfrm>
        </p:spPr>
        <p:txBody>
          <a:bodyPr>
            <a:normAutofit/>
          </a:bodyPr>
          <a:lstStyle/>
          <a:p>
            <a:pPr algn="ctr"/>
            <a:r>
              <a: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Buckle every seat, every trip</a:t>
            </a:r>
          </a:p>
          <a:p>
            <a:pPr algn="ctr"/>
            <a:r>
              <a: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Belt across chest &amp; hips (not neck or belly)</a:t>
            </a:r>
          </a:p>
          <a:p>
            <a:pPr algn="ctr"/>
            <a:r>
              <a:rPr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Sit back from airbags; headrest at ear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C58A6-71A8-16C8-1F80-B4979AC1E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2576" y="1357229"/>
            <a:ext cx="3558848" cy="19432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E3DC897-4638-A6DD-7799-C3DFA251B860}"/>
              </a:ext>
            </a:extLst>
          </p:cNvPr>
          <p:cNvSpPr txBox="1"/>
          <p:nvPr/>
        </p:nvSpPr>
        <p:spPr>
          <a:xfrm>
            <a:off x="0" y="5891897"/>
            <a:ext cx="9144000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i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yes, you </a:t>
            </a:r>
            <a:r>
              <a:rPr lang="en-US" sz="2800" b="1" i="1" u="sng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r>
              <a:rPr lang="en-US" sz="2800" i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 pulled over for the belt alone.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63"/>
            <a:ext cx="8229600" cy="1143000"/>
          </a:xfrm>
        </p:spPr>
        <p:txBody>
          <a:bodyPr/>
          <a:lstStyle/>
          <a:p>
            <a:r>
              <a:t>Safe Driving Habits (Easy Wins)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8738"/>
            <a:ext cx="8229600" cy="5007768"/>
          </a:xfrm>
          <a:solidFill>
            <a:srgbClr val="92D050"/>
          </a:solidFill>
          <a:ln w="38100">
            <a:solidFill>
              <a:schemeClr val="accent3">
                <a:lumMod val="50000"/>
              </a:schemeClr>
            </a:solidFill>
          </a:ln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en-US" sz="1700" u="sng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sz="5100" u="sng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3–4 second following distance</a:t>
            </a:r>
            <a:endParaRPr lang="en-US" sz="5100" u="sng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endParaRPr lang="en-US" sz="800" u="sng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en-US" sz="4600" b="1">
                <a:solidFill>
                  <a:schemeClr val="accent6">
                    <a:lumMod val="50000"/>
                  </a:schemeClr>
                </a:solidFill>
              </a:rPr>
              <a:t>Space = safety:</a:t>
            </a:r>
            <a:r>
              <a:rPr lang="en-US" sz="4600">
                <a:solidFill>
                  <a:schemeClr val="accent6">
                    <a:lumMod val="50000"/>
                  </a:schemeClr>
                </a:solidFill>
              </a:rPr>
              <a:t> Keep </a:t>
            </a:r>
            <a:r>
              <a:rPr lang="en-US" sz="4600" b="1">
                <a:solidFill>
                  <a:schemeClr val="accent6">
                    <a:lumMod val="50000"/>
                  </a:schemeClr>
                </a:solidFill>
              </a:rPr>
              <a:t>3–4 seconds</a:t>
            </a:r>
            <a:r>
              <a:rPr lang="en-US" sz="460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en-US" sz="4600">
                <a:solidFill>
                  <a:schemeClr val="accent6">
                    <a:lumMod val="50000"/>
                  </a:schemeClr>
                </a:solidFill>
              </a:rPr>
              <a:t>(more in rain/night).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	</a:t>
            </a:r>
            <a:r>
              <a:rPr lang="en-US" sz="4600"/>
              <a:t>Count with a sign </a:t>
            </a:r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sz="4600" i="1" u="sng">
                <a:solidFill>
                  <a:srgbClr val="7030A0"/>
                </a:solidFill>
              </a:rPr>
              <a:t>Eyes up: scan ahead, check mirrors often</a:t>
            </a:r>
            <a:endParaRPr i="1" u="sng">
              <a:solidFill>
                <a:srgbClr val="7030A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3A9516C-263D-2ABA-19C0-35D810272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129" y="3350419"/>
            <a:ext cx="3028101" cy="1828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t>Phones: Hands‑Free or It Can Wait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4420"/>
            <a:ext cx="8229600" cy="567928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t>Don’t hold your phone. Don’t text.</a:t>
            </a: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/>
          </a:p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rPr i="1">
                <a:solidFill>
                  <a:srgbClr val="002060"/>
                </a:solidFill>
              </a:rPr>
              <a:t>Set music &amp; maps before you </a:t>
            </a:r>
            <a:r>
              <a:rPr lang="en-US" i="1">
                <a:solidFill>
                  <a:srgbClr val="002060"/>
                </a:solidFill>
              </a:rPr>
              <a:t>drive</a:t>
            </a:r>
          </a:p>
          <a:p>
            <a:pPr marL="0" indent="0">
              <a:buNone/>
            </a:pPr>
            <a:r>
              <a:rPr lang="en-US" i="1">
                <a:solidFill>
                  <a:srgbClr val="002060"/>
                </a:solidFill>
              </a:rPr>
              <a:t>			</a:t>
            </a:r>
            <a:r>
              <a:rPr i="1">
                <a:solidFill>
                  <a:srgbClr val="002060"/>
                </a:solidFill>
              </a:rPr>
              <a:t>If it’s urgent, pull into a safe spot</a:t>
            </a:r>
            <a:endParaRPr lang="en-US" i="1">
              <a:solidFill>
                <a:srgbClr val="002060"/>
              </a:solidFill>
            </a:endParaRPr>
          </a:p>
          <a:p>
            <a:pPr marL="0" indent="0">
              <a:buNone/>
            </a:pPr>
            <a:endParaRPr/>
          </a:p>
          <a:p>
            <a:pPr marL="0" indent="0" algn="ctr">
              <a:buNone/>
            </a:pPr>
            <a:r>
              <a:rPr lang="en-US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Red lights count</a:t>
            </a:r>
            <a:r>
              <a:rPr lang="en-US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!!  </a:t>
            </a:r>
            <a:r>
              <a:rPr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just wai</a:t>
            </a:r>
            <a:r>
              <a:rPr lang="en-US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0000"/>
                </a:highlight>
              </a:rPr>
              <a:t>t   </a:t>
            </a:r>
            <a:endParaRPr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highlight>
                <a:srgbClr val="FF0000"/>
              </a:highligh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6EEB40-E51A-B6FA-DA02-390347A4E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627" y="1721065"/>
            <a:ext cx="3910745" cy="2431004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BF4D725-13A8-09BB-E0E0-4ECBF38294AF}"/>
              </a:ext>
            </a:extLst>
          </p:cNvPr>
          <p:cNvSpPr/>
          <p:nvPr/>
        </p:nvSpPr>
        <p:spPr>
          <a:xfrm>
            <a:off x="257175" y="1993106"/>
            <a:ext cx="1943100" cy="17930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There’s a reason its the law! 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93B4E36-213A-35FC-34FA-09830F36848A}"/>
              </a:ext>
            </a:extLst>
          </p:cNvPr>
          <p:cNvSpPr/>
          <p:nvPr/>
        </p:nvSpPr>
        <p:spPr>
          <a:xfrm>
            <a:off x="6791324" y="1993106"/>
            <a:ext cx="1943100" cy="1793082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…and you will get a ticket!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AEE2FA-1E3B-6227-5CBD-BD5348608D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23239-D22A-8BAB-4935-134C3CEB9395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rgbClr val="002060"/>
          </a:solidFill>
        </p:spPr>
        <p:txBody>
          <a:bodyPr/>
          <a:lstStyle/>
          <a:p>
            <a:r>
              <a:rPr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 Signs You’ll See </a:t>
            </a:r>
            <a:r>
              <a:rPr lang="en-US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Everywhere</a:t>
            </a:r>
            <a:endParaRPr>
              <a:solidFill>
                <a:schemeClr val="accent3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BC61A4-A3A2-1493-04E3-2F4D44C34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sz="650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vs. YIELD </a:t>
            </a:r>
            <a:endParaRPr lang="en-US" sz="650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pPr marL="0" indent="0" algn="ctr">
              <a:buNone/>
            </a:pPr>
            <a:r>
              <a:t>(full stop vs. slow and </a:t>
            </a:r>
            <a:r>
              <a:rPr lang="en-US"/>
              <a:t>yield the right of way</a:t>
            </a:r>
            <a:r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D50066-686B-EA6D-8171-B5BCA0898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7783" y="2430497"/>
            <a:ext cx="3848433" cy="286536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F69751-6D26-3F27-D57D-D536AF2B9375}"/>
              </a:ext>
            </a:extLst>
          </p:cNvPr>
          <p:cNvSpPr/>
          <p:nvPr/>
        </p:nvSpPr>
        <p:spPr>
          <a:xfrm>
            <a:off x="6922294" y="2971800"/>
            <a:ext cx="1985962" cy="17573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Must make a FULL STOP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84660C-D502-1E9A-09D2-5EB378E84D65}"/>
              </a:ext>
            </a:extLst>
          </p:cNvPr>
          <p:cNvSpPr/>
          <p:nvPr/>
        </p:nvSpPr>
        <p:spPr>
          <a:xfrm>
            <a:off x="235744" y="2971799"/>
            <a:ext cx="1985962" cy="175736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Slow and be Ready to Stop</a:t>
            </a:r>
          </a:p>
        </p:txBody>
      </p:sp>
    </p:spTree>
    <p:extLst>
      <p:ext uri="{BB962C8B-B14F-4D97-AF65-F5344CB8AC3E}">
        <p14:creationId xmlns:p14="http://schemas.microsoft.com/office/powerpoint/2010/main" val="38030899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20</Slides>
  <Notes>20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  Get Your License Keep Your License</vt:lpstr>
      <vt:lpstr>Georgia: How To Get Your License</vt:lpstr>
      <vt:lpstr>Georgia: How To Get Your License</vt:lpstr>
      <vt:lpstr>Class D Rules (Know These)</vt:lpstr>
      <vt:lpstr>Georgia: How To Get Your License</vt:lpstr>
      <vt:lpstr>Seat Belts &amp; Safety Tips</vt:lpstr>
      <vt:lpstr>Safe Driving Habits (Easy Wins)</vt:lpstr>
      <vt:lpstr>Phones: Hands‑Free or It Can Wait</vt:lpstr>
      <vt:lpstr>Road Signs You’ll See Everywhere</vt:lpstr>
      <vt:lpstr>Road Signs You’ll See Everywhere</vt:lpstr>
      <vt:lpstr>Road Signs You’ll See Everywhere</vt:lpstr>
      <vt:lpstr>Road Signs You’ll See Everywhere</vt:lpstr>
      <vt:lpstr>Fender‑Bender? Do This</vt:lpstr>
      <vt:lpstr>Traffic Rules That Trip People Up</vt:lpstr>
      <vt:lpstr>Traffic Rules That Trip People Up</vt:lpstr>
      <vt:lpstr>Traffic Rules That Trip People Up</vt:lpstr>
      <vt:lpstr>Traffic Rules That Trip People Up</vt:lpstr>
      <vt:lpstr>Traffic Rules That Trip People Up</vt:lpstr>
      <vt:lpstr>Impaired Driving: Zero Is the Plan</vt:lpstr>
      <vt:lpstr>THANK YOU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Bruce</dc:creator>
  <cp:keywords/>
  <dc:description>generated using python-pptx</dc:description>
  <cp:revision>116</cp:revision>
  <dcterms:created xsi:type="dcterms:W3CDTF">2013-01-27T09:14:16Z</dcterms:created>
  <dcterms:modified xsi:type="dcterms:W3CDTF">2025-09-16T12:51:26Z</dcterms:modified>
  <cp:category/>
</cp:coreProperties>
</file>